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55" r:id="rId2"/>
    <p:sldId id="329" r:id="rId3"/>
    <p:sldId id="357" r:id="rId4"/>
    <p:sldId id="354" r:id="rId5"/>
    <p:sldId id="356" r:id="rId6"/>
    <p:sldId id="264" r:id="rId7"/>
    <p:sldId id="333" r:id="rId8"/>
    <p:sldId id="287" r:id="rId9"/>
    <p:sldId id="347" r:id="rId10"/>
    <p:sldId id="288" r:id="rId11"/>
    <p:sldId id="358" r:id="rId12"/>
    <p:sldId id="339" r:id="rId13"/>
    <p:sldId id="316" r:id="rId14"/>
    <p:sldId id="353" r:id="rId15"/>
    <p:sldId id="349" r:id="rId16"/>
    <p:sldId id="336" r:id="rId17"/>
    <p:sldId id="359" r:id="rId18"/>
    <p:sldId id="338" r:id="rId19"/>
    <p:sldId id="360" r:id="rId20"/>
    <p:sldId id="340" r:id="rId21"/>
    <p:sldId id="341" r:id="rId22"/>
    <p:sldId id="351" r:id="rId23"/>
    <p:sldId id="290" r:id="rId24"/>
    <p:sldId id="362" r:id="rId25"/>
    <p:sldId id="364" r:id="rId26"/>
    <p:sldId id="365" r:id="rId27"/>
    <p:sldId id="361" r:id="rId28"/>
    <p:sldId id="331" r:id="rId29"/>
    <p:sldId id="352" r:id="rId30"/>
    <p:sldId id="345" r:id="rId31"/>
    <p:sldId id="346" r:id="rId32"/>
    <p:sldId id="363" r:id="rId33"/>
  </p:sldIdLst>
  <p:sldSz cx="10080625" cy="7561263"/>
  <p:notesSz cx="6858000" cy="9144000"/>
  <p:defaultTextStyle>
    <a:defPPr>
      <a:defRPr lang="es-ES"/>
    </a:defPPr>
    <a:lvl1pPr marL="0" algn="l" defTabSz="100803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4017" algn="l" defTabSz="100803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08035" algn="l" defTabSz="100803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12052" algn="l" defTabSz="100803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16069" algn="l" defTabSz="100803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20086" algn="l" defTabSz="100803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24104" algn="l" defTabSz="100803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28121" algn="l" defTabSz="100803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32138" algn="l" defTabSz="1008035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496C"/>
    <a:srgbClr val="2986C5"/>
    <a:srgbClr val="489DD9"/>
    <a:srgbClr val="141414"/>
    <a:srgbClr val="1D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79161" autoAdjust="0"/>
  </p:normalViewPr>
  <p:slideViewPr>
    <p:cSldViewPr>
      <p:cViewPr>
        <p:scale>
          <a:sx n="105" d="100"/>
          <a:sy n="105" d="100"/>
        </p:scale>
        <p:origin x="1072" y="-448"/>
      </p:cViewPr>
      <p:guideLst>
        <p:guide orient="horz" pos="2382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3E319-5B22-4AF3-9B6B-06E13C5408CC}" type="datetimeFigureOut">
              <a:rPr lang="es-ES" smtClean="0"/>
              <a:t>4/11/18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C2123-EAC4-4357-9018-579C4CF6A1C3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6521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0803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4017" algn="l" defTabSz="100803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08035" algn="l" defTabSz="100803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12052" algn="l" defTabSz="100803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16069" algn="l" defTabSz="100803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20086" algn="l" defTabSz="100803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24104" algn="l" defTabSz="100803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28121" algn="l" defTabSz="100803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32138" algn="l" defTabSz="100803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C2123-EAC4-4357-9018-579C4CF6A1C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4721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C2123-EAC4-4357-9018-579C4CF6A1C3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438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C2123-EAC4-4357-9018-579C4CF6A1C3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0463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C2123-EAC4-4357-9018-579C4CF6A1C3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2781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C2123-EAC4-4357-9018-579C4CF6A1C3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606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C2123-EAC4-4357-9018-579C4CF6A1C3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3476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C2123-EAC4-4357-9018-579C4CF6A1C3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6772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C2123-EAC4-4357-9018-579C4CF6A1C3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0320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C2123-EAC4-4357-9018-579C4CF6A1C3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167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C2123-EAC4-4357-9018-579C4CF6A1C3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6645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C2123-EAC4-4357-9018-579C4CF6A1C3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1317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C2123-EAC4-4357-9018-579C4CF6A1C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2833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C2123-EAC4-4357-9018-579C4CF6A1C3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2278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C2123-EAC4-4357-9018-579C4CF6A1C3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4926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C2123-EAC4-4357-9018-579C4CF6A1C3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487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C2123-EAC4-4357-9018-579C4CF6A1C3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634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C2123-EAC4-4357-9018-579C4CF6A1C3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9391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C2123-EAC4-4357-9018-579C4CF6A1C3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1198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C2123-EAC4-4357-9018-579C4CF6A1C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7017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C2123-EAC4-4357-9018-579C4CF6A1C3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5114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C2123-EAC4-4357-9018-579C4CF6A1C3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1985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C2123-EAC4-4357-9018-579C4CF6A1C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3689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C2123-EAC4-4357-9018-579C4CF6A1C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153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C2123-EAC4-4357-9018-579C4CF6A1C3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4798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C2123-EAC4-4357-9018-579C4CF6A1C3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1863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6047" y="2348893"/>
            <a:ext cx="8568531" cy="162077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12094" y="4284716"/>
            <a:ext cx="7056438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4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8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2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6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20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4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81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2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9121-92DD-4628-93EE-99CCA759B875}" type="datetimeFigureOut">
              <a:rPr lang="es-ES" smtClean="0"/>
              <a:t>4/11/18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9D3B-465D-4A25-8B74-C9B245AA18F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7167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9121-92DD-4628-93EE-99CCA759B875}" type="datetimeFigureOut">
              <a:rPr lang="es-ES" smtClean="0"/>
              <a:t>4/11/18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9D3B-465D-4A25-8B74-C9B245AA18F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8406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308453" y="302802"/>
            <a:ext cx="2268141" cy="645157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504031" y="302802"/>
            <a:ext cx="6636411" cy="645157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9121-92DD-4628-93EE-99CCA759B875}" type="datetimeFigureOut">
              <a:rPr lang="es-ES" smtClean="0"/>
              <a:t>4/11/18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9D3B-465D-4A25-8B74-C9B245AA18F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4235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9121-92DD-4628-93EE-99CCA759B875}" type="datetimeFigureOut">
              <a:rPr lang="es-ES" smtClean="0"/>
              <a:t>4/11/18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9D3B-465D-4A25-8B74-C9B245AA18F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2614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6300" y="4858812"/>
            <a:ext cx="8568531" cy="1501751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96300" y="3204786"/>
            <a:ext cx="8568531" cy="1654026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401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0803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120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1606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2008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241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2812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3213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9121-92DD-4628-93EE-99CCA759B875}" type="datetimeFigureOut">
              <a:rPr lang="es-ES" smtClean="0"/>
              <a:t>4/11/18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9D3B-465D-4A25-8B74-C9B245AA18F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184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504031" y="1764295"/>
            <a:ext cx="4452276" cy="4990084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124318" y="1764295"/>
            <a:ext cx="4452276" cy="4990084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9121-92DD-4628-93EE-99CCA759B875}" type="datetimeFigureOut">
              <a:rPr lang="es-ES" smtClean="0"/>
              <a:t>4/11/18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9D3B-465D-4A25-8B74-C9B245AA18F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479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031" y="1692533"/>
            <a:ext cx="4454027" cy="705367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504017" indent="0">
              <a:buNone/>
              <a:defRPr sz="2200" b="1"/>
            </a:lvl2pPr>
            <a:lvl3pPr marL="1008035" indent="0">
              <a:buNone/>
              <a:defRPr sz="2000" b="1"/>
            </a:lvl3pPr>
            <a:lvl4pPr marL="1512052" indent="0">
              <a:buNone/>
              <a:defRPr sz="1800" b="1"/>
            </a:lvl4pPr>
            <a:lvl5pPr marL="2016069" indent="0">
              <a:buNone/>
              <a:defRPr sz="1800" b="1"/>
            </a:lvl5pPr>
            <a:lvl6pPr marL="2520086" indent="0">
              <a:buNone/>
              <a:defRPr sz="1800" b="1"/>
            </a:lvl6pPr>
            <a:lvl7pPr marL="3024104" indent="0">
              <a:buNone/>
              <a:defRPr sz="1800" b="1"/>
            </a:lvl7pPr>
            <a:lvl8pPr marL="3528121" indent="0">
              <a:buNone/>
              <a:defRPr sz="1800" b="1"/>
            </a:lvl8pPr>
            <a:lvl9pPr marL="4032138" indent="0">
              <a:buNone/>
              <a:defRPr sz="18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504031" y="2397901"/>
            <a:ext cx="4454027" cy="4356478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5120818" y="1692533"/>
            <a:ext cx="4455776" cy="705367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504017" indent="0">
              <a:buNone/>
              <a:defRPr sz="2200" b="1"/>
            </a:lvl2pPr>
            <a:lvl3pPr marL="1008035" indent="0">
              <a:buNone/>
              <a:defRPr sz="2000" b="1"/>
            </a:lvl3pPr>
            <a:lvl4pPr marL="1512052" indent="0">
              <a:buNone/>
              <a:defRPr sz="1800" b="1"/>
            </a:lvl4pPr>
            <a:lvl5pPr marL="2016069" indent="0">
              <a:buNone/>
              <a:defRPr sz="1800" b="1"/>
            </a:lvl5pPr>
            <a:lvl6pPr marL="2520086" indent="0">
              <a:buNone/>
              <a:defRPr sz="1800" b="1"/>
            </a:lvl6pPr>
            <a:lvl7pPr marL="3024104" indent="0">
              <a:buNone/>
              <a:defRPr sz="1800" b="1"/>
            </a:lvl7pPr>
            <a:lvl8pPr marL="3528121" indent="0">
              <a:buNone/>
              <a:defRPr sz="1800" b="1"/>
            </a:lvl8pPr>
            <a:lvl9pPr marL="4032138" indent="0">
              <a:buNone/>
              <a:defRPr sz="18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5120818" y="2397901"/>
            <a:ext cx="4455776" cy="4356478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9121-92DD-4628-93EE-99CCA759B875}" type="datetimeFigureOut">
              <a:rPr lang="es-ES" smtClean="0"/>
              <a:t>4/11/18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9D3B-465D-4A25-8B74-C9B245AA18F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394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9121-92DD-4628-93EE-99CCA759B875}" type="datetimeFigureOut">
              <a:rPr lang="es-ES" smtClean="0"/>
              <a:t>4/11/18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9D3B-465D-4A25-8B74-C9B245AA18F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1470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9121-92DD-4628-93EE-99CCA759B875}" type="datetimeFigureOut">
              <a:rPr lang="es-ES" smtClean="0"/>
              <a:t>4/11/18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9D3B-465D-4A25-8B74-C9B245AA18F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131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4032" y="301050"/>
            <a:ext cx="3316456" cy="1281214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41245" y="301051"/>
            <a:ext cx="5635349" cy="6453328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4032" y="1582265"/>
            <a:ext cx="3316456" cy="5172114"/>
          </a:xfrm>
        </p:spPr>
        <p:txBody>
          <a:bodyPr/>
          <a:lstStyle>
            <a:lvl1pPr marL="0" indent="0">
              <a:buNone/>
              <a:defRPr sz="1500"/>
            </a:lvl1pPr>
            <a:lvl2pPr marL="504017" indent="0">
              <a:buNone/>
              <a:defRPr sz="1300"/>
            </a:lvl2pPr>
            <a:lvl3pPr marL="1008035" indent="0">
              <a:buNone/>
              <a:defRPr sz="1100"/>
            </a:lvl3pPr>
            <a:lvl4pPr marL="1512052" indent="0">
              <a:buNone/>
              <a:defRPr sz="1000"/>
            </a:lvl4pPr>
            <a:lvl5pPr marL="2016069" indent="0">
              <a:buNone/>
              <a:defRPr sz="1000"/>
            </a:lvl5pPr>
            <a:lvl6pPr marL="2520086" indent="0">
              <a:buNone/>
              <a:defRPr sz="1000"/>
            </a:lvl6pPr>
            <a:lvl7pPr marL="3024104" indent="0">
              <a:buNone/>
              <a:defRPr sz="1000"/>
            </a:lvl7pPr>
            <a:lvl8pPr marL="3528121" indent="0">
              <a:buNone/>
              <a:defRPr sz="1000"/>
            </a:lvl8pPr>
            <a:lvl9pPr marL="4032138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9121-92DD-4628-93EE-99CCA759B875}" type="datetimeFigureOut">
              <a:rPr lang="es-ES" smtClean="0"/>
              <a:t>4/11/18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9D3B-465D-4A25-8B74-C9B245AA18F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0704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5873" y="5292884"/>
            <a:ext cx="6048375" cy="624855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975873" y="675613"/>
            <a:ext cx="6048375" cy="4536758"/>
          </a:xfrm>
        </p:spPr>
        <p:txBody>
          <a:bodyPr/>
          <a:lstStyle>
            <a:lvl1pPr marL="0" indent="0">
              <a:buNone/>
              <a:defRPr sz="3500"/>
            </a:lvl1pPr>
            <a:lvl2pPr marL="504017" indent="0">
              <a:buNone/>
              <a:defRPr sz="3100"/>
            </a:lvl2pPr>
            <a:lvl3pPr marL="1008035" indent="0">
              <a:buNone/>
              <a:defRPr sz="2600"/>
            </a:lvl3pPr>
            <a:lvl4pPr marL="1512052" indent="0">
              <a:buNone/>
              <a:defRPr sz="2200"/>
            </a:lvl4pPr>
            <a:lvl5pPr marL="2016069" indent="0">
              <a:buNone/>
              <a:defRPr sz="2200"/>
            </a:lvl5pPr>
            <a:lvl6pPr marL="2520086" indent="0">
              <a:buNone/>
              <a:defRPr sz="2200"/>
            </a:lvl6pPr>
            <a:lvl7pPr marL="3024104" indent="0">
              <a:buNone/>
              <a:defRPr sz="2200"/>
            </a:lvl7pPr>
            <a:lvl8pPr marL="3528121" indent="0">
              <a:buNone/>
              <a:defRPr sz="2200"/>
            </a:lvl8pPr>
            <a:lvl9pPr marL="4032138" indent="0">
              <a:buNone/>
              <a:defRPr sz="22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975873" y="5917739"/>
            <a:ext cx="6048375" cy="887398"/>
          </a:xfrm>
        </p:spPr>
        <p:txBody>
          <a:bodyPr/>
          <a:lstStyle>
            <a:lvl1pPr marL="0" indent="0">
              <a:buNone/>
              <a:defRPr sz="1500"/>
            </a:lvl1pPr>
            <a:lvl2pPr marL="504017" indent="0">
              <a:buNone/>
              <a:defRPr sz="1300"/>
            </a:lvl2pPr>
            <a:lvl3pPr marL="1008035" indent="0">
              <a:buNone/>
              <a:defRPr sz="1100"/>
            </a:lvl3pPr>
            <a:lvl4pPr marL="1512052" indent="0">
              <a:buNone/>
              <a:defRPr sz="1000"/>
            </a:lvl4pPr>
            <a:lvl5pPr marL="2016069" indent="0">
              <a:buNone/>
              <a:defRPr sz="1000"/>
            </a:lvl5pPr>
            <a:lvl6pPr marL="2520086" indent="0">
              <a:buNone/>
              <a:defRPr sz="1000"/>
            </a:lvl6pPr>
            <a:lvl7pPr marL="3024104" indent="0">
              <a:buNone/>
              <a:defRPr sz="1000"/>
            </a:lvl7pPr>
            <a:lvl8pPr marL="3528121" indent="0">
              <a:buNone/>
              <a:defRPr sz="1000"/>
            </a:lvl8pPr>
            <a:lvl9pPr marL="4032138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69121-92DD-4628-93EE-99CCA759B875}" type="datetimeFigureOut">
              <a:rPr lang="es-ES" smtClean="0"/>
              <a:t>4/11/18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9D3B-465D-4A25-8B74-C9B245AA18F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498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504031" y="302801"/>
            <a:ext cx="9072563" cy="1260211"/>
          </a:xfrm>
          <a:prstGeom prst="rect">
            <a:avLst/>
          </a:prstGeom>
        </p:spPr>
        <p:txBody>
          <a:bodyPr vert="horz" lIns="100803" tIns="50402" rIns="100803" bIns="50402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04031" y="1764295"/>
            <a:ext cx="9072563" cy="4990084"/>
          </a:xfrm>
          <a:prstGeom prst="rect">
            <a:avLst/>
          </a:prstGeom>
        </p:spPr>
        <p:txBody>
          <a:bodyPr vert="horz" lIns="100803" tIns="50402" rIns="100803" bIns="50402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504031" y="7008171"/>
            <a:ext cx="2352146" cy="402567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69121-92DD-4628-93EE-99CCA759B875}" type="datetimeFigureOut">
              <a:rPr lang="es-ES" smtClean="0"/>
              <a:t>4/11/18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444214" y="7008171"/>
            <a:ext cx="3192198" cy="402567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224448" y="7008171"/>
            <a:ext cx="2352146" cy="402567"/>
          </a:xfrm>
          <a:prstGeom prst="rect">
            <a:avLst/>
          </a:prstGeom>
        </p:spPr>
        <p:txBody>
          <a:bodyPr vert="horz" lIns="100803" tIns="50402" rIns="100803" bIns="5040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59D3B-465D-4A25-8B74-C9B245AA18F7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477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08035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8013" indent="-378013" algn="l" defTabSz="1008035" rtl="0" eaLnBrk="1" latinLnBrk="0" hangingPunct="1">
        <a:spcBef>
          <a:spcPct val="20000"/>
        </a:spcBef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19028" indent="-315011" algn="l" defTabSz="1008035" rtl="0" eaLnBrk="1" latinLnBrk="0" hangingPunct="1">
        <a:spcBef>
          <a:spcPct val="20000"/>
        </a:spcBef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indent="-252009" algn="l" defTabSz="10080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64060" indent="-252009" algn="l" defTabSz="1008035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68078" indent="-252009" algn="l" defTabSz="1008035" rtl="0" eaLnBrk="1" latinLnBrk="0" hangingPunct="1"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72095" indent="-252009" algn="l" defTabSz="10080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76112" indent="-252009" algn="l" defTabSz="10080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80130" indent="-252009" algn="l" defTabSz="10080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84147" indent="-252009" algn="l" defTabSz="100803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00803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17" algn="l" defTabSz="100803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8035" algn="l" defTabSz="100803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52" algn="l" defTabSz="100803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16069" algn="l" defTabSz="100803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20086" algn="l" defTabSz="100803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4104" algn="l" defTabSz="100803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28121" algn="l" defTabSz="100803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32138" algn="l" defTabSz="100803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datameer.com/images/technology/hadoop-pic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664" y="11873838"/>
            <a:ext cx="1599802" cy="71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1"/>
          <p:cNvSpPr txBox="1">
            <a:spLocks/>
          </p:cNvSpPr>
          <p:nvPr/>
        </p:nvSpPr>
        <p:spPr>
          <a:xfrm>
            <a:off x="71760" y="1563818"/>
            <a:ext cx="9504710" cy="1224136"/>
          </a:xfrm>
          <a:prstGeom prst="rect">
            <a:avLst/>
          </a:prstGeom>
        </p:spPr>
        <p:txBody>
          <a:bodyPr vert="horz" lIns="100803" tIns="50402" rIns="100803" bIns="50402" rtlCol="0">
            <a:noAutofit/>
          </a:bodyPr>
          <a:lstStyle>
            <a:lvl1pPr marL="0" indent="0" algn="ctr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04017" indent="0" algn="ctr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08035" indent="0" algn="ctr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12052" indent="0" algn="ctr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16069" indent="0" algn="ctr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20086" indent="0" algn="ctr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024104" indent="0" algn="ctr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528121" indent="0" algn="ctr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032138" indent="0" algn="ctr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68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	VemolWare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Shape 36"/>
          <p:cNvSpPr txBox="1">
            <a:spLocks/>
          </p:cNvSpPr>
          <p:nvPr/>
        </p:nvSpPr>
        <p:spPr>
          <a:xfrm>
            <a:off x="503808" y="2268463"/>
            <a:ext cx="9145016" cy="34652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endParaRPr lang="es" dirty="0" smtClean="0"/>
          </a:p>
        </p:txBody>
      </p:sp>
      <p:sp>
        <p:nvSpPr>
          <p:cNvPr id="6" name="Shape 36"/>
          <p:cNvSpPr txBox="1">
            <a:spLocks/>
          </p:cNvSpPr>
          <p:nvPr/>
        </p:nvSpPr>
        <p:spPr>
          <a:xfrm>
            <a:off x="3528144" y="1973744"/>
            <a:ext cx="6322086" cy="33212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s-ES" dirty="0" smtClean="0"/>
              <a:t>Conocer nivel de concienciación del </a:t>
            </a:r>
            <a:r>
              <a:rPr lang="es-ES" b="1" dirty="0" smtClean="0"/>
              <a:t>usuario</a:t>
            </a:r>
            <a:r>
              <a:rPr lang="es-ES" dirty="0" smtClean="0"/>
              <a:t> de la red mediante pruebas de concepto</a:t>
            </a:r>
            <a:endParaRPr lang="es" dirty="0" smtClean="0"/>
          </a:p>
          <a:p>
            <a:pPr>
              <a:buFontTx/>
              <a:buChar char="-"/>
            </a:pPr>
            <a:endParaRPr lang="es-ES" dirty="0" smtClean="0"/>
          </a:p>
          <a:p>
            <a:pPr>
              <a:buFontTx/>
              <a:buChar char="-"/>
            </a:pPr>
            <a:r>
              <a:rPr lang="es-ES" dirty="0" smtClean="0"/>
              <a:t>Se obtiene métricas por cada usuario según las pruebas realizadas.</a:t>
            </a:r>
            <a:endParaRPr lang="es" dirty="0" smtClean="0"/>
          </a:p>
        </p:txBody>
      </p:sp>
      <p:pic>
        <p:nvPicPr>
          <p:cNvPr id="10" name="Picture 6" descr="http://www.real-color.es/wp-content/uploads/objetivo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02" y="2707196"/>
            <a:ext cx="3386544" cy="25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224448" y="7008171"/>
            <a:ext cx="2352146" cy="402567"/>
          </a:xfrm>
        </p:spPr>
        <p:txBody>
          <a:bodyPr/>
          <a:lstStyle/>
          <a:p>
            <a:pPr lvl="0"/>
            <a:r>
              <a:rPr lang="es-ES" sz="3200" b="1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06715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	Python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Shape 36"/>
          <p:cNvSpPr txBox="1">
            <a:spLocks/>
          </p:cNvSpPr>
          <p:nvPr/>
        </p:nvSpPr>
        <p:spPr>
          <a:xfrm>
            <a:off x="503808" y="2268463"/>
            <a:ext cx="9145016" cy="34652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endParaRPr lang="es" dirty="0" smtClean="0"/>
          </a:p>
        </p:txBody>
      </p:sp>
      <p:sp>
        <p:nvSpPr>
          <p:cNvPr id="6" name="Shape 36"/>
          <p:cNvSpPr txBox="1">
            <a:spLocks/>
          </p:cNvSpPr>
          <p:nvPr/>
        </p:nvSpPr>
        <p:spPr>
          <a:xfrm>
            <a:off x="3528144" y="1973744"/>
            <a:ext cx="6322086" cy="33212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s-ES_tradnl" dirty="0"/>
              <a:t>E</a:t>
            </a:r>
            <a:r>
              <a:rPr lang="es-ES_tradnl" dirty="0" smtClean="0"/>
              <a:t>laborar </a:t>
            </a:r>
            <a:r>
              <a:rPr lang="es-ES_tradnl" dirty="0"/>
              <a:t>script simples y cortos que te </a:t>
            </a:r>
            <a:r>
              <a:rPr lang="es-ES_tradnl" dirty="0" smtClean="0"/>
              <a:t>automaticen </a:t>
            </a:r>
            <a:r>
              <a:rPr lang="es-ES_tradnl" dirty="0"/>
              <a:t>la </a:t>
            </a:r>
            <a:r>
              <a:rPr lang="es-ES_tradnl" dirty="0" smtClean="0"/>
              <a:t>vida.</a:t>
            </a:r>
          </a:p>
          <a:p>
            <a:pPr>
              <a:buFontTx/>
              <a:buChar char="-"/>
            </a:pPr>
            <a:endParaRPr lang="es-ES_tradnl" dirty="0"/>
          </a:p>
          <a:p>
            <a:pPr>
              <a:buFontTx/>
              <a:buChar char="-"/>
            </a:pPr>
            <a:r>
              <a:rPr lang="es-ES_tradnl" dirty="0" smtClean="0"/>
              <a:t>Sintaxis clara y sencilla.</a:t>
            </a:r>
          </a:p>
          <a:p>
            <a:pPr>
              <a:buFontTx/>
              <a:buChar char="-"/>
            </a:pPr>
            <a:endParaRPr lang="es-ES" dirty="0" smtClean="0"/>
          </a:p>
          <a:p>
            <a:pPr>
              <a:buFontTx/>
              <a:buChar char="-"/>
            </a:pPr>
            <a:r>
              <a:rPr lang="es-ES" dirty="0" smtClean="0"/>
              <a:t>Multitud de librerías para propósitos de seguridad.</a:t>
            </a:r>
            <a:endParaRPr lang="es" dirty="0" smtClean="0"/>
          </a:p>
        </p:txBody>
      </p:sp>
      <p:sp>
        <p:nvSpPr>
          <p:cNvPr id="11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224448" y="7008171"/>
            <a:ext cx="2352146" cy="402567"/>
          </a:xfrm>
        </p:spPr>
        <p:txBody>
          <a:bodyPr/>
          <a:lstStyle/>
          <a:p>
            <a:pPr lvl="0"/>
            <a:r>
              <a:rPr lang="es-ES" sz="3200" b="1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08" y="2772519"/>
            <a:ext cx="2628503" cy="262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1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-1"/>
            <a:ext cx="10080624" cy="1764407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	Fases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Shape 36"/>
          <p:cNvSpPr txBox="1">
            <a:spLocks/>
          </p:cNvSpPr>
          <p:nvPr/>
        </p:nvSpPr>
        <p:spPr>
          <a:xfrm>
            <a:off x="503808" y="2268463"/>
            <a:ext cx="9145016" cy="34652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endParaRPr lang="es" dirty="0" smtClean="0"/>
          </a:p>
        </p:txBody>
      </p:sp>
      <p:sp>
        <p:nvSpPr>
          <p:cNvPr id="8" name="CuadroTexto 7"/>
          <p:cNvSpPr txBox="1"/>
          <p:nvPr/>
        </p:nvSpPr>
        <p:spPr>
          <a:xfrm>
            <a:off x="9946105" y="162025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14" name="Shape 36"/>
          <p:cNvSpPr txBox="1">
            <a:spLocks/>
          </p:cNvSpPr>
          <p:nvPr/>
        </p:nvSpPr>
        <p:spPr>
          <a:xfrm>
            <a:off x="3902802" y="1764407"/>
            <a:ext cx="6322086" cy="33212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s-ES" b="1" dirty="0" smtClean="0"/>
              <a:t>Fase 1: Dns.</a:t>
            </a:r>
          </a:p>
          <a:p>
            <a:pPr lvl="1">
              <a:buFontTx/>
              <a:buChar char="-"/>
            </a:pPr>
            <a:r>
              <a:rPr lang="es-ES" dirty="0" smtClean="0"/>
              <a:t>Spoofing a la red.</a:t>
            </a:r>
          </a:p>
          <a:p>
            <a:pPr>
              <a:buFontTx/>
              <a:buChar char="-"/>
            </a:pPr>
            <a:r>
              <a:rPr lang="es-ES" b="1" dirty="0" smtClean="0"/>
              <a:t>Fase 2: Email Spoofing.</a:t>
            </a:r>
          </a:p>
          <a:p>
            <a:pPr lvl="1">
              <a:buFontTx/>
              <a:buChar char="-"/>
            </a:pPr>
            <a:r>
              <a:rPr lang="es-ES" dirty="0" smtClean="0"/>
              <a:t>Suplantación de identidad.</a:t>
            </a:r>
          </a:p>
          <a:p>
            <a:pPr>
              <a:buFontTx/>
              <a:buChar char="-"/>
            </a:pPr>
            <a:r>
              <a:rPr lang="es-ES" b="1" dirty="0" smtClean="0"/>
              <a:t>Fase 3: Malware.</a:t>
            </a:r>
          </a:p>
          <a:p>
            <a:pPr lvl="1">
              <a:buFontTx/>
              <a:buChar char="-"/>
            </a:pPr>
            <a:r>
              <a:rPr lang="es-ES" dirty="0" smtClean="0"/>
              <a:t>Macro de Office maliciosa.</a:t>
            </a:r>
          </a:p>
          <a:p>
            <a:pPr>
              <a:buFontTx/>
              <a:buChar char="-"/>
            </a:pPr>
            <a:r>
              <a:rPr lang="es-ES" b="1" dirty="0" smtClean="0"/>
              <a:t>Fase 4: Robo de credenciales.</a:t>
            </a:r>
            <a:endParaRPr lang="es-ES" dirty="0"/>
          </a:p>
          <a:p>
            <a:pPr lvl="1">
              <a:buFontTx/>
              <a:buChar char="-"/>
            </a:pPr>
            <a:r>
              <a:rPr lang="es-ES" dirty="0" smtClean="0"/>
              <a:t>Phising web.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69" y="2700511"/>
            <a:ext cx="2976582" cy="2976582"/>
          </a:xfrm>
          <a:prstGeom prst="rect">
            <a:avLst/>
          </a:prstGeom>
        </p:spPr>
      </p:pic>
      <p:sp>
        <p:nvSpPr>
          <p:cNvPr id="16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224448" y="7008171"/>
            <a:ext cx="2352146" cy="402567"/>
          </a:xfrm>
        </p:spPr>
        <p:txBody>
          <a:bodyPr/>
          <a:lstStyle/>
          <a:p>
            <a:pPr lvl="0"/>
            <a:r>
              <a:rPr lang="es-ES" sz="3200" b="1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2785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	Automatización de herramientas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48383"/>
            <a:ext cx="10080624" cy="5376332"/>
          </a:xfrm>
          <a:prstGeom prst="rect">
            <a:avLst/>
          </a:prstGeom>
        </p:spPr>
      </p:pic>
      <p:sp>
        <p:nvSpPr>
          <p:cNvPr id="8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224448" y="7008171"/>
            <a:ext cx="2352146" cy="402567"/>
          </a:xfrm>
        </p:spPr>
        <p:txBody>
          <a:bodyPr/>
          <a:lstStyle/>
          <a:p>
            <a:pPr lvl="0"/>
            <a:r>
              <a:rPr lang="es-ES" sz="3200" b="1" dirty="0" smtClean="0">
                <a:solidFill>
                  <a:schemeClr val="bg1"/>
                </a:solidFill>
              </a:rPr>
              <a:t>10</a:t>
            </a:r>
            <a:endParaRPr lang="es-E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0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-1"/>
            <a:ext cx="10080624" cy="1764407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	Esquema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Shape 36"/>
          <p:cNvSpPr txBox="1">
            <a:spLocks/>
          </p:cNvSpPr>
          <p:nvPr/>
        </p:nvSpPr>
        <p:spPr>
          <a:xfrm>
            <a:off x="503808" y="2268463"/>
            <a:ext cx="9145016" cy="34652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endParaRPr lang="es" dirty="0" smtClean="0"/>
          </a:p>
        </p:txBody>
      </p:sp>
      <p:sp>
        <p:nvSpPr>
          <p:cNvPr id="8" name="CuadroTexto 7"/>
          <p:cNvSpPr txBox="1"/>
          <p:nvPr/>
        </p:nvSpPr>
        <p:spPr>
          <a:xfrm>
            <a:off x="9946105" y="162025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16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224448" y="7008171"/>
            <a:ext cx="2352146" cy="402567"/>
          </a:xfrm>
        </p:spPr>
        <p:txBody>
          <a:bodyPr/>
          <a:lstStyle/>
          <a:p>
            <a:pPr lvl="0"/>
            <a:r>
              <a:rPr lang="es-ES" sz="3200" b="1" dirty="0" smtClean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08" y="1617160"/>
            <a:ext cx="9145302" cy="526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	Índice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Shape 36"/>
          <p:cNvSpPr txBox="1">
            <a:spLocks/>
          </p:cNvSpPr>
          <p:nvPr/>
        </p:nvSpPr>
        <p:spPr>
          <a:xfrm>
            <a:off x="575816" y="1908423"/>
            <a:ext cx="8229600" cy="34652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s" dirty="0" smtClean="0"/>
              <a:t>Introducción</a:t>
            </a:r>
          </a:p>
          <a:p>
            <a:pPr marL="514350" indent="-514350">
              <a:buAutoNum type="arabicPeriod"/>
            </a:pPr>
            <a:r>
              <a:rPr lang="es-ES" dirty="0" smtClean="0"/>
              <a:t>Sistema propuesto</a:t>
            </a:r>
          </a:p>
          <a:p>
            <a:pPr marL="514350" indent="-514350">
              <a:buAutoNum type="arabicPeriod"/>
            </a:pPr>
            <a:r>
              <a:rPr lang="es-ES" b="1" dirty="0" smtClean="0"/>
              <a:t>Análisis de herramientas disponibles</a:t>
            </a:r>
            <a:endParaRPr lang="es" b="1" dirty="0" smtClean="0"/>
          </a:p>
          <a:p>
            <a:pPr marL="514350" indent="-514350">
              <a:buAutoNum type="arabicPeriod"/>
            </a:pPr>
            <a:r>
              <a:rPr lang="es-ES" dirty="0" smtClean="0"/>
              <a:t>Implementación y resultados</a:t>
            </a:r>
          </a:p>
          <a:p>
            <a:pPr marL="514350" indent="-514350">
              <a:buAutoNum type="arabicPeriod"/>
            </a:pPr>
            <a:r>
              <a:rPr lang="es-ES" dirty="0" smtClean="0"/>
              <a:t>Conclusiones y líneas de avance</a:t>
            </a:r>
            <a:endParaRPr lang="es" dirty="0" smtClean="0"/>
          </a:p>
        </p:txBody>
      </p:sp>
      <p:sp>
        <p:nvSpPr>
          <p:cNvPr id="7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224448" y="7008171"/>
            <a:ext cx="2352146" cy="402567"/>
          </a:xfrm>
        </p:spPr>
        <p:txBody>
          <a:bodyPr/>
          <a:lstStyle/>
          <a:p>
            <a:pPr lvl="0"/>
            <a:r>
              <a:rPr lang="es-ES" sz="3200" b="1" dirty="0" smtClean="0">
                <a:solidFill>
                  <a:schemeClr val="bg1"/>
                </a:solidFill>
              </a:rPr>
              <a:t>12</a:t>
            </a:r>
            <a:endParaRPr lang="es-E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96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	Spoofing de la red (I)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Shape 36"/>
          <p:cNvSpPr txBox="1">
            <a:spLocks/>
          </p:cNvSpPr>
          <p:nvPr/>
        </p:nvSpPr>
        <p:spPr>
          <a:xfrm>
            <a:off x="503808" y="2268463"/>
            <a:ext cx="9145016" cy="34652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endParaRPr lang="es" dirty="0" smtClean="0"/>
          </a:p>
        </p:txBody>
      </p:sp>
      <p:sp>
        <p:nvSpPr>
          <p:cNvPr id="11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224448" y="7008171"/>
            <a:ext cx="2352146" cy="402567"/>
          </a:xfrm>
        </p:spPr>
        <p:txBody>
          <a:bodyPr/>
          <a:lstStyle/>
          <a:p>
            <a:pPr lvl="0"/>
            <a:r>
              <a:rPr lang="es-ES" sz="3200" b="1" dirty="0" smtClean="0">
                <a:solidFill>
                  <a:schemeClr val="bg1"/>
                </a:solidFill>
              </a:rPr>
              <a:t>13</a:t>
            </a:r>
            <a:endParaRPr lang="es-ES" sz="3200" b="1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153" y="1908423"/>
            <a:ext cx="7706320" cy="455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4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	Spoofing de la red (II)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Shape 36"/>
          <p:cNvSpPr txBox="1">
            <a:spLocks/>
          </p:cNvSpPr>
          <p:nvPr/>
        </p:nvSpPr>
        <p:spPr>
          <a:xfrm>
            <a:off x="503808" y="2268463"/>
            <a:ext cx="9145016" cy="34652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endParaRPr lang="es" dirty="0" smtClean="0"/>
          </a:p>
        </p:txBody>
      </p:sp>
      <p:sp>
        <p:nvSpPr>
          <p:cNvPr id="6" name="Shape 36"/>
          <p:cNvSpPr txBox="1">
            <a:spLocks/>
          </p:cNvSpPr>
          <p:nvPr/>
        </p:nvSpPr>
        <p:spPr>
          <a:xfrm>
            <a:off x="3318115" y="2556495"/>
            <a:ext cx="6552728" cy="439248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s-ES" b="1" dirty="0" smtClean="0"/>
              <a:t>Scapy</a:t>
            </a:r>
            <a:r>
              <a:rPr lang="es-ES" dirty="0" smtClean="0"/>
              <a:t>:</a:t>
            </a:r>
          </a:p>
          <a:p>
            <a:pPr lvl="1">
              <a:buFontTx/>
              <a:buChar char="-"/>
            </a:pPr>
            <a:r>
              <a:rPr lang="es-ES" dirty="0" smtClean="0"/>
              <a:t>Librería escrita en Python 2/3</a:t>
            </a:r>
          </a:p>
          <a:p>
            <a:pPr lvl="1">
              <a:buFontTx/>
              <a:buChar char="-"/>
            </a:pPr>
            <a:r>
              <a:rPr lang="es-ES" dirty="0" smtClean="0"/>
              <a:t>Permite crear y manipular paquetes de red</a:t>
            </a:r>
            <a:endParaRPr lang="es-ES" dirty="0"/>
          </a:p>
          <a:p>
            <a:pPr lvl="1">
              <a:buFontTx/>
              <a:buChar char="-"/>
            </a:pPr>
            <a:r>
              <a:rPr lang="es-ES" dirty="0" smtClean="0"/>
              <a:t>Extensa documentación</a:t>
            </a:r>
          </a:p>
        </p:txBody>
      </p:sp>
      <p:sp>
        <p:nvSpPr>
          <p:cNvPr id="11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224448" y="7008171"/>
            <a:ext cx="2352146" cy="402567"/>
          </a:xfrm>
        </p:spPr>
        <p:txBody>
          <a:bodyPr/>
          <a:lstStyle/>
          <a:p>
            <a:pPr lvl="0"/>
            <a:r>
              <a:rPr lang="es-ES" sz="3200" b="1" dirty="0" smtClean="0">
                <a:solidFill>
                  <a:schemeClr val="bg1"/>
                </a:solidFill>
              </a:rPr>
              <a:t>14</a:t>
            </a:r>
            <a:endParaRPr lang="es-ES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https://scapy.net/img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9" y="2718048"/>
            <a:ext cx="2566127" cy="2566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63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>
                <a:solidFill>
                  <a:schemeClr val="bg1"/>
                </a:solidFill>
                <a:cs typeface="Arial" panose="020B0604020202020204" pitchFamily="34" charset="0"/>
              </a:rPr>
              <a:t>	Spoofing de </a:t>
            </a:r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email (I)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Shape 36"/>
          <p:cNvSpPr txBox="1">
            <a:spLocks/>
          </p:cNvSpPr>
          <p:nvPr/>
        </p:nvSpPr>
        <p:spPr>
          <a:xfrm>
            <a:off x="503808" y="2268463"/>
            <a:ext cx="9145016" cy="34652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endParaRPr lang="es" dirty="0" smtClean="0"/>
          </a:p>
        </p:txBody>
      </p:sp>
      <p:sp>
        <p:nvSpPr>
          <p:cNvPr id="8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224448" y="7008171"/>
            <a:ext cx="2352146" cy="402567"/>
          </a:xfrm>
        </p:spPr>
        <p:txBody>
          <a:bodyPr/>
          <a:lstStyle/>
          <a:p>
            <a:pPr lvl="0"/>
            <a:r>
              <a:rPr lang="es-ES" sz="3200" b="1" dirty="0" smtClean="0">
                <a:solidFill>
                  <a:schemeClr val="bg1"/>
                </a:solidFill>
              </a:rPr>
              <a:t>15</a:t>
            </a:r>
            <a:endParaRPr lang="es-ES" sz="3200" b="1" dirty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16" y="2007212"/>
            <a:ext cx="76454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1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>
                <a:solidFill>
                  <a:schemeClr val="bg1"/>
                </a:solidFill>
                <a:cs typeface="Arial" panose="020B0604020202020204" pitchFamily="34" charset="0"/>
              </a:rPr>
              <a:t>	Spoofing de </a:t>
            </a:r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email (II)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Shape 36"/>
          <p:cNvSpPr txBox="1">
            <a:spLocks/>
          </p:cNvSpPr>
          <p:nvPr/>
        </p:nvSpPr>
        <p:spPr>
          <a:xfrm>
            <a:off x="503808" y="2268463"/>
            <a:ext cx="9145016" cy="34652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endParaRPr lang="es" dirty="0" smtClean="0"/>
          </a:p>
        </p:txBody>
      </p:sp>
      <p:sp>
        <p:nvSpPr>
          <p:cNvPr id="6" name="Shape 36"/>
          <p:cNvSpPr txBox="1">
            <a:spLocks/>
          </p:cNvSpPr>
          <p:nvPr/>
        </p:nvSpPr>
        <p:spPr>
          <a:xfrm>
            <a:off x="3318115" y="2556495"/>
            <a:ext cx="6552728" cy="439248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s-ES" b="1" dirty="0" err="1" smtClean="0"/>
              <a:t>SimpleMailSpoofer</a:t>
            </a:r>
            <a:r>
              <a:rPr lang="es-ES" dirty="0" smtClean="0"/>
              <a:t>:</a:t>
            </a:r>
          </a:p>
          <a:p>
            <a:pPr lvl="1">
              <a:buFontTx/>
              <a:buChar char="-"/>
            </a:pPr>
            <a:r>
              <a:rPr lang="es-ES" dirty="0" smtClean="0"/>
              <a:t>Script Python.</a:t>
            </a:r>
          </a:p>
          <a:p>
            <a:pPr lvl="1">
              <a:buFontTx/>
              <a:buChar char="-"/>
            </a:pPr>
            <a:r>
              <a:rPr lang="es-ES" dirty="0" smtClean="0"/>
              <a:t>Permite la programación.</a:t>
            </a:r>
          </a:p>
          <a:p>
            <a:pPr lvl="1">
              <a:buFontTx/>
              <a:buChar char="-"/>
            </a:pPr>
            <a:r>
              <a:rPr lang="es-ES" dirty="0" smtClean="0"/>
              <a:t>Fácil de depurar.</a:t>
            </a:r>
          </a:p>
        </p:txBody>
      </p:sp>
      <p:sp>
        <p:nvSpPr>
          <p:cNvPr id="8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224448" y="7008171"/>
            <a:ext cx="2352146" cy="402567"/>
          </a:xfrm>
        </p:spPr>
        <p:txBody>
          <a:bodyPr/>
          <a:lstStyle/>
          <a:p>
            <a:pPr lvl="0"/>
            <a:r>
              <a:rPr lang="es-ES" sz="3200" b="1" dirty="0" smtClean="0">
                <a:solidFill>
                  <a:schemeClr val="bg1"/>
                </a:solidFill>
              </a:rPr>
              <a:t>16</a:t>
            </a:r>
            <a:endParaRPr lang="es-ES" sz="3200" b="1" dirty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76" y="2916535"/>
            <a:ext cx="2895932" cy="21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2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    A mi PC le ha entrado un virus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Shape 36"/>
          <p:cNvSpPr txBox="1">
            <a:spLocks/>
          </p:cNvSpPr>
          <p:nvPr/>
        </p:nvSpPr>
        <p:spPr>
          <a:xfrm>
            <a:off x="575816" y="2196455"/>
            <a:ext cx="8229600" cy="34652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13" y="1908423"/>
            <a:ext cx="952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4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>
                <a:solidFill>
                  <a:schemeClr val="bg1"/>
                </a:solidFill>
                <a:cs typeface="Arial" panose="020B0604020202020204" pitchFamily="34" charset="0"/>
              </a:rPr>
              <a:t>	</a:t>
            </a:r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Malware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Shape 36"/>
          <p:cNvSpPr txBox="1">
            <a:spLocks/>
          </p:cNvSpPr>
          <p:nvPr/>
        </p:nvSpPr>
        <p:spPr>
          <a:xfrm>
            <a:off x="503808" y="2268463"/>
            <a:ext cx="9145016" cy="34652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endParaRPr lang="es" dirty="0" smtClean="0"/>
          </a:p>
        </p:txBody>
      </p:sp>
      <p:sp>
        <p:nvSpPr>
          <p:cNvPr id="6" name="Shape 36"/>
          <p:cNvSpPr txBox="1">
            <a:spLocks/>
          </p:cNvSpPr>
          <p:nvPr/>
        </p:nvSpPr>
        <p:spPr>
          <a:xfrm>
            <a:off x="3527897" y="2828558"/>
            <a:ext cx="6552728" cy="439248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s-ES" b="1" dirty="0" smtClean="0"/>
              <a:t>Metasploit</a:t>
            </a:r>
            <a:r>
              <a:rPr lang="es-ES" dirty="0" smtClean="0"/>
              <a:t>:</a:t>
            </a:r>
          </a:p>
          <a:p>
            <a:pPr lvl="1">
              <a:buFontTx/>
              <a:buChar char="-"/>
            </a:pPr>
            <a:r>
              <a:rPr lang="es-ES" dirty="0" smtClean="0"/>
              <a:t>Creación de macro infectada.</a:t>
            </a:r>
          </a:p>
          <a:p>
            <a:pPr lvl="1">
              <a:buFontTx/>
              <a:buChar char="-"/>
            </a:pPr>
            <a:r>
              <a:rPr lang="es-ES" dirty="0" smtClean="0"/>
              <a:t>Payload con conexión reversa.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829" y="2196455"/>
            <a:ext cx="3420591" cy="3420591"/>
          </a:xfrm>
          <a:prstGeom prst="rect">
            <a:avLst/>
          </a:prstGeom>
        </p:spPr>
      </p:pic>
      <p:sp>
        <p:nvSpPr>
          <p:cNvPr id="8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224448" y="7008171"/>
            <a:ext cx="2352146" cy="402567"/>
          </a:xfrm>
        </p:spPr>
        <p:txBody>
          <a:bodyPr/>
          <a:lstStyle/>
          <a:p>
            <a:pPr lvl="0"/>
            <a:r>
              <a:rPr lang="es-ES" sz="3200" b="1" dirty="0" smtClean="0">
                <a:solidFill>
                  <a:schemeClr val="bg1"/>
                </a:solidFill>
              </a:rPr>
              <a:t>17</a:t>
            </a:r>
            <a:endParaRPr lang="es-E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2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>
                <a:solidFill>
                  <a:schemeClr val="bg1"/>
                </a:solidFill>
                <a:cs typeface="Arial" panose="020B0604020202020204" pitchFamily="34" charset="0"/>
              </a:rPr>
              <a:t>	</a:t>
            </a:r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Phishing Web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Shape 36"/>
          <p:cNvSpPr txBox="1">
            <a:spLocks/>
          </p:cNvSpPr>
          <p:nvPr/>
        </p:nvSpPr>
        <p:spPr>
          <a:xfrm>
            <a:off x="503808" y="2268463"/>
            <a:ext cx="9145016" cy="34652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endParaRPr lang="es" dirty="0" smtClean="0"/>
          </a:p>
        </p:txBody>
      </p:sp>
      <p:sp>
        <p:nvSpPr>
          <p:cNvPr id="6" name="Shape 36"/>
          <p:cNvSpPr txBox="1">
            <a:spLocks/>
          </p:cNvSpPr>
          <p:nvPr/>
        </p:nvSpPr>
        <p:spPr>
          <a:xfrm>
            <a:off x="3500356" y="2622973"/>
            <a:ext cx="6552728" cy="439248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s-ES" b="1" dirty="0" smtClean="0"/>
              <a:t>Flask</a:t>
            </a:r>
            <a:r>
              <a:rPr lang="es-ES" dirty="0" smtClean="0"/>
              <a:t>:</a:t>
            </a:r>
          </a:p>
          <a:p>
            <a:pPr lvl="1">
              <a:buFontTx/>
              <a:buChar char="-"/>
            </a:pPr>
            <a:r>
              <a:rPr lang="es-ES" dirty="0" smtClean="0"/>
              <a:t>Servidor web Python.</a:t>
            </a:r>
          </a:p>
          <a:p>
            <a:pPr lvl="1">
              <a:buFontTx/>
              <a:buChar char="-"/>
            </a:pPr>
            <a:r>
              <a:rPr lang="es-ES" dirty="0" smtClean="0"/>
              <a:t>Presentar formulario para realizar Phishing.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0236"/>
            <a:ext cx="3600398" cy="3600398"/>
          </a:xfrm>
          <a:prstGeom prst="rect">
            <a:avLst/>
          </a:prstGeom>
        </p:spPr>
      </p:pic>
      <p:sp>
        <p:nvSpPr>
          <p:cNvPr id="8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224448" y="7008171"/>
            <a:ext cx="2352146" cy="402567"/>
          </a:xfrm>
        </p:spPr>
        <p:txBody>
          <a:bodyPr/>
          <a:lstStyle/>
          <a:p>
            <a:pPr lvl="0"/>
            <a:r>
              <a:rPr lang="es-ES" sz="3200" b="1" dirty="0" smtClean="0">
                <a:solidFill>
                  <a:schemeClr val="bg1"/>
                </a:solidFill>
              </a:rPr>
              <a:t>18</a:t>
            </a:r>
            <a:endParaRPr lang="es-E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77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	Índice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Shape 36"/>
          <p:cNvSpPr txBox="1">
            <a:spLocks/>
          </p:cNvSpPr>
          <p:nvPr/>
        </p:nvSpPr>
        <p:spPr>
          <a:xfrm>
            <a:off x="575816" y="1908423"/>
            <a:ext cx="8229600" cy="34652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s" dirty="0" smtClean="0"/>
              <a:t>Introducción</a:t>
            </a:r>
          </a:p>
          <a:p>
            <a:pPr marL="514350" indent="-514350">
              <a:buAutoNum type="arabicPeriod"/>
            </a:pPr>
            <a:r>
              <a:rPr lang="es-ES" dirty="0" smtClean="0"/>
              <a:t>Sistema propuesto</a:t>
            </a:r>
          </a:p>
          <a:p>
            <a:pPr marL="514350" indent="-514350">
              <a:buAutoNum type="arabicPeriod"/>
            </a:pPr>
            <a:r>
              <a:rPr lang="es-ES" dirty="0" smtClean="0"/>
              <a:t>Análisis de herramientas disponibles</a:t>
            </a:r>
            <a:endParaRPr lang="es" dirty="0" smtClean="0"/>
          </a:p>
          <a:p>
            <a:pPr marL="514350" indent="-514350">
              <a:buAutoNum type="arabicPeriod"/>
            </a:pPr>
            <a:r>
              <a:rPr lang="es-ES" b="1" dirty="0" smtClean="0"/>
              <a:t>Implementación y resultados</a:t>
            </a:r>
          </a:p>
          <a:p>
            <a:pPr marL="514350" indent="-514350">
              <a:buAutoNum type="arabicPeriod"/>
            </a:pPr>
            <a:r>
              <a:rPr lang="es-ES" dirty="0" smtClean="0"/>
              <a:t>Conclusiones y líneas de avance</a:t>
            </a:r>
            <a:endParaRPr lang="es" dirty="0" smtClean="0"/>
          </a:p>
        </p:txBody>
      </p:sp>
      <p:sp>
        <p:nvSpPr>
          <p:cNvPr id="7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224448" y="7008171"/>
            <a:ext cx="2352146" cy="402567"/>
          </a:xfrm>
        </p:spPr>
        <p:txBody>
          <a:bodyPr/>
          <a:lstStyle/>
          <a:p>
            <a:pPr lvl="0"/>
            <a:r>
              <a:rPr lang="es-ES" sz="3200" b="1" dirty="0" smtClean="0">
                <a:solidFill>
                  <a:schemeClr val="bg1"/>
                </a:solidFill>
              </a:rPr>
              <a:t>19</a:t>
            </a:r>
            <a:endParaRPr lang="es-E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65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	Show me the </a:t>
            </a:r>
            <a:r>
              <a:rPr lang="es-ES" sz="4400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code</a:t>
            </a:r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 (I)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224448" y="7008171"/>
            <a:ext cx="2352146" cy="402567"/>
          </a:xfrm>
        </p:spPr>
        <p:txBody>
          <a:bodyPr/>
          <a:lstStyle/>
          <a:p>
            <a:pPr lvl="0"/>
            <a:r>
              <a:rPr lang="es-ES" sz="3200" b="1" dirty="0" smtClean="0">
                <a:solidFill>
                  <a:schemeClr val="bg1"/>
                </a:solidFill>
              </a:rPr>
              <a:t>20</a:t>
            </a:r>
            <a:endParaRPr lang="es-ES" sz="3200" b="1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" y="1836415"/>
            <a:ext cx="10041584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5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	Show me the </a:t>
            </a:r>
            <a:r>
              <a:rPr lang="es-ES" sz="4400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code</a:t>
            </a:r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 (II)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224448" y="7008171"/>
            <a:ext cx="2352146" cy="402567"/>
          </a:xfrm>
        </p:spPr>
        <p:txBody>
          <a:bodyPr/>
          <a:lstStyle/>
          <a:p>
            <a:pPr lvl="0"/>
            <a:r>
              <a:rPr lang="es-ES" sz="3200" b="1" dirty="0" smtClean="0">
                <a:solidFill>
                  <a:schemeClr val="bg1"/>
                </a:solidFill>
              </a:rPr>
              <a:t>21</a:t>
            </a:r>
            <a:endParaRPr lang="es-ES" sz="3200" b="1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86" y="1692399"/>
            <a:ext cx="9188800" cy="514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	Configuración (I)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224448" y="7008171"/>
            <a:ext cx="2352146" cy="402567"/>
          </a:xfrm>
        </p:spPr>
        <p:txBody>
          <a:bodyPr/>
          <a:lstStyle/>
          <a:p>
            <a:pPr lvl="0"/>
            <a:r>
              <a:rPr lang="es-ES" sz="3200" b="1" dirty="0" smtClean="0">
                <a:solidFill>
                  <a:schemeClr val="bg1"/>
                </a:solidFill>
              </a:rPr>
              <a:t>22</a:t>
            </a:r>
            <a:endParaRPr lang="es-ES" sz="3200" b="1" dirty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87" y="1764407"/>
            <a:ext cx="9046892" cy="502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3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	Configuración (II)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224448" y="7008171"/>
            <a:ext cx="2352146" cy="402567"/>
          </a:xfrm>
        </p:spPr>
        <p:txBody>
          <a:bodyPr/>
          <a:lstStyle/>
          <a:p>
            <a:pPr lvl="0"/>
            <a:r>
              <a:rPr lang="es-ES" sz="3200" b="1" dirty="0" smtClean="0">
                <a:solidFill>
                  <a:schemeClr val="bg1"/>
                </a:solidFill>
              </a:rPr>
              <a:t>23</a:t>
            </a:r>
            <a:endParaRPr lang="es-ES" sz="320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38" y="1703806"/>
            <a:ext cx="7369750" cy="493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6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	Puntuación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263621"/>
              </p:ext>
            </p:extLst>
          </p:nvPr>
        </p:nvGraphicFramePr>
        <p:xfrm>
          <a:off x="281633" y="1759198"/>
          <a:ext cx="9517360" cy="4608511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296144"/>
                <a:gridCol w="8221216"/>
              </a:tblGrid>
              <a:tr h="5983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Rango de puntuación</a:t>
                      </a:r>
                      <a:endParaRPr lang="es-ES_tradnl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Explicación</a:t>
                      </a:r>
                      <a:endParaRPr lang="es-ES_tradnl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</a:tr>
              <a:tr h="5983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0</a:t>
                      </a:r>
                      <a:endParaRPr lang="es-ES_tradnl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s-ES_tradnl" sz="1800" dirty="0" smtClean="0">
                          <a:effectLst/>
                        </a:rPr>
                        <a:t>El </a:t>
                      </a:r>
                      <a:r>
                        <a:rPr lang="es-ES_tradnl" sz="1800" dirty="0">
                          <a:effectLst/>
                        </a:rPr>
                        <a:t>usuario no ha caído en ninguna de las </a:t>
                      </a:r>
                      <a:r>
                        <a:rPr lang="es-ES_tradnl" sz="1800" dirty="0" smtClean="0">
                          <a:effectLst/>
                        </a:rPr>
                        <a:t>fases.</a:t>
                      </a:r>
                    </a:p>
                    <a:p>
                      <a:pPr marL="285750" indent="-285750" algn="just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s-ES_tradnl" sz="1800" dirty="0" smtClean="0">
                          <a:effectLst/>
                        </a:rPr>
                        <a:t>Dicho </a:t>
                      </a:r>
                      <a:r>
                        <a:rPr lang="es-ES_tradnl" sz="1800" dirty="0">
                          <a:effectLst/>
                        </a:rPr>
                        <a:t>usuario está concienciado.</a:t>
                      </a:r>
                      <a:endParaRPr lang="es-ES_tradnl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</a:tr>
              <a:tr h="13950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1 a 3</a:t>
                      </a:r>
                      <a:endParaRPr lang="es-ES_tradnl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s-ES_tradnl" sz="1800" dirty="0" smtClean="0">
                          <a:effectLst/>
                        </a:rPr>
                        <a:t>La </a:t>
                      </a:r>
                      <a:r>
                        <a:rPr lang="es-ES_tradnl" sz="1800" dirty="0">
                          <a:effectLst/>
                        </a:rPr>
                        <a:t>red local se ha </a:t>
                      </a:r>
                      <a:r>
                        <a:rPr lang="es-ES_tradnl" sz="1800" dirty="0" smtClean="0">
                          <a:effectLst/>
                        </a:rPr>
                        <a:t>comprometido.</a:t>
                      </a:r>
                    </a:p>
                    <a:p>
                      <a:pPr marL="285750" indent="-285750" algn="just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s-ES_tradnl" sz="1800" dirty="0" smtClean="0">
                          <a:effectLst/>
                        </a:rPr>
                        <a:t>Se </a:t>
                      </a:r>
                      <a:r>
                        <a:rPr lang="es-ES_tradnl" sz="1800" dirty="0">
                          <a:effectLst/>
                        </a:rPr>
                        <a:t>ha podido llegar a mandar un correo fraudulento. </a:t>
                      </a:r>
                      <a:endParaRPr lang="es-ES_tradnl" sz="1800" dirty="0" smtClean="0">
                        <a:effectLst/>
                      </a:endParaRPr>
                    </a:p>
                    <a:p>
                      <a:pPr marL="285750" indent="-285750" algn="just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s-ES_tradnl" sz="1800" dirty="0" smtClean="0">
                          <a:effectLst/>
                        </a:rPr>
                        <a:t>La </a:t>
                      </a:r>
                      <a:r>
                        <a:rPr lang="es-ES_tradnl" sz="1800" dirty="0">
                          <a:effectLst/>
                        </a:rPr>
                        <a:t>red no está completamente fortificada ya que al usuario final le ha llegado un correo malicioso.</a:t>
                      </a:r>
                      <a:endParaRPr lang="es-ES_tradnl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</a:tr>
              <a:tr h="11190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</a:rPr>
                        <a:t>3 a 6</a:t>
                      </a:r>
                      <a:endParaRPr lang="es-ES_tradnl" sz="180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s-ES_tradnl" sz="1800" dirty="0" smtClean="0">
                          <a:effectLst/>
                        </a:rPr>
                        <a:t>El usuario ha</a:t>
                      </a:r>
                      <a:r>
                        <a:rPr lang="es-ES_tradnl" sz="1800" baseline="0" dirty="0" smtClean="0">
                          <a:effectLst/>
                        </a:rPr>
                        <a:t> e</a:t>
                      </a:r>
                      <a:r>
                        <a:rPr lang="es-ES_tradnl" sz="1800" dirty="0" smtClean="0">
                          <a:effectLst/>
                        </a:rPr>
                        <a:t>jecutado </a:t>
                      </a:r>
                      <a:r>
                        <a:rPr lang="es-ES_tradnl" sz="1800" dirty="0">
                          <a:effectLst/>
                        </a:rPr>
                        <a:t>el archivo adjunto posibilitando una conexión </a:t>
                      </a:r>
                      <a:r>
                        <a:rPr lang="es-ES_tradnl" sz="1800" dirty="0" smtClean="0">
                          <a:effectLst/>
                        </a:rPr>
                        <a:t>reversa.</a:t>
                      </a:r>
                    </a:p>
                    <a:p>
                      <a:pPr marL="285750" indent="-285750" algn="just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s-ES_tradnl" sz="1800" dirty="0" smtClean="0">
                          <a:effectLst/>
                        </a:rPr>
                        <a:t>Esta </a:t>
                      </a:r>
                      <a:r>
                        <a:rPr lang="es-ES_tradnl" sz="1800" dirty="0">
                          <a:effectLst/>
                        </a:rPr>
                        <a:t>puntuación indica un nivel de severidad </a:t>
                      </a:r>
                      <a:r>
                        <a:rPr lang="es-ES_tradnl" sz="1800" dirty="0" smtClean="0">
                          <a:effectLst/>
                        </a:rPr>
                        <a:t>medio/alto.</a:t>
                      </a:r>
                    </a:p>
                    <a:p>
                      <a:pPr marL="285750" indent="-285750" algn="just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s-ES_tradnl" sz="1800" dirty="0" smtClean="0">
                          <a:effectLst/>
                        </a:rPr>
                        <a:t>Los </a:t>
                      </a:r>
                      <a:r>
                        <a:rPr lang="es-ES_tradnl" sz="1800" dirty="0">
                          <a:effectLst/>
                        </a:rPr>
                        <a:t>equipos de los usuarios que han recibido esta puntuación no se encuentran </a:t>
                      </a:r>
                      <a:r>
                        <a:rPr lang="es-ES_tradnl" sz="1800" dirty="0" smtClean="0">
                          <a:effectLst/>
                        </a:rPr>
                        <a:t>securizados.</a:t>
                      </a:r>
                      <a:endParaRPr lang="es-ES_tradnl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</a:tr>
              <a:tr h="8975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6 a 10</a:t>
                      </a:r>
                      <a:endParaRPr lang="es-ES_tradnl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marR="0" indent="-285750" algn="just" defTabSz="10080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s-ES_tradnl" sz="1800" dirty="0" smtClean="0">
                          <a:effectLst/>
                        </a:rPr>
                        <a:t>El</a:t>
                      </a:r>
                      <a:r>
                        <a:rPr lang="es-ES_tradnl" sz="1800" baseline="0" dirty="0" smtClean="0">
                          <a:effectLst/>
                        </a:rPr>
                        <a:t> usuario ha </a:t>
                      </a:r>
                      <a:r>
                        <a:rPr lang="es-ES_tradnl" sz="1800" dirty="0" smtClean="0">
                          <a:effectLst/>
                        </a:rPr>
                        <a:t>víctima</a:t>
                      </a:r>
                      <a:r>
                        <a:rPr lang="es-ES_tradnl" sz="1800" baseline="0" dirty="0" smtClean="0">
                          <a:effectLst/>
                        </a:rPr>
                        <a:t> de un robo de credenciales mediante el web Phishing.</a:t>
                      </a:r>
                    </a:p>
                    <a:p>
                      <a:pPr marL="285750" indent="-285750" algn="just"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s-ES_tradnl" sz="1800" dirty="0" smtClean="0">
                          <a:effectLst/>
                        </a:rPr>
                        <a:t>Es el nivel máximo de peligro en caso de que un usuario reciba esta puntuación.</a:t>
                      </a:r>
                      <a:endParaRPr lang="es-ES_tradnl" sz="1800" dirty="0">
                        <a:effectLst/>
                        <a:latin typeface="Times New Roman" charset="0"/>
                        <a:ea typeface="Calibri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1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224448" y="7008171"/>
            <a:ext cx="2352146" cy="402567"/>
          </a:xfrm>
        </p:spPr>
        <p:txBody>
          <a:bodyPr/>
          <a:lstStyle/>
          <a:p>
            <a:pPr lvl="0"/>
            <a:r>
              <a:rPr lang="es-ES" sz="3200" b="1" dirty="0" smtClean="0">
                <a:solidFill>
                  <a:schemeClr val="bg1"/>
                </a:solidFill>
              </a:rPr>
              <a:t>24</a:t>
            </a:r>
            <a:endParaRPr lang="es-E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81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	Dashboard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2" y="2340471"/>
            <a:ext cx="9945102" cy="3070299"/>
          </a:xfrm>
          <a:prstGeom prst="rect">
            <a:avLst/>
          </a:prstGeom>
        </p:spPr>
      </p:pic>
      <p:sp>
        <p:nvSpPr>
          <p:cNvPr id="9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224448" y="7008171"/>
            <a:ext cx="2352146" cy="402567"/>
          </a:xfrm>
        </p:spPr>
        <p:txBody>
          <a:bodyPr/>
          <a:lstStyle/>
          <a:p>
            <a:pPr lvl="0"/>
            <a:r>
              <a:rPr lang="es-ES" sz="3200" b="1" dirty="0" smtClean="0">
                <a:solidFill>
                  <a:schemeClr val="bg1"/>
                </a:solidFill>
              </a:rPr>
              <a:t>25</a:t>
            </a:r>
            <a:endParaRPr lang="es-ES" sz="3200" b="1" dirty="0">
              <a:solidFill>
                <a:schemeClr val="bg1"/>
              </a:solidFill>
            </a:endParaRPr>
          </a:p>
        </p:txBody>
      </p:sp>
      <p:sp>
        <p:nvSpPr>
          <p:cNvPr id="5" name="6 CuadroTexto"/>
          <p:cNvSpPr txBox="1"/>
          <p:nvPr/>
        </p:nvSpPr>
        <p:spPr>
          <a:xfrm>
            <a:off x="7779598" y="7157857"/>
            <a:ext cx="1500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>
                <a:solidFill>
                  <a:schemeClr val="bg1"/>
                </a:solidFill>
              </a:rPr>
              <a:t>www.secadmin.es</a:t>
            </a:r>
            <a:endParaRPr lang="es-ES" sz="1200" dirty="0">
              <a:solidFill>
                <a:schemeClr val="bg1"/>
              </a:solidFill>
            </a:endParaRPr>
          </a:p>
        </p:txBody>
      </p:sp>
      <p:sp>
        <p:nvSpPr>
          <p:cNvPr id="6" name="7 CuadroTexto"/>
          <p:cNvSpPr txBox="1"/>
          <p:nvPr/>
        </p:nvSpPr>
        <p:spPr>
          <a:xfrm>
            <a:off x="-7112" y="7149128"/>
            <a:ext cx="25003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chemeClr val="bg1"/>
                </a:solidFill>
              </a:rPr>
              <a:t>#secadmin2018</a:t>
            </a:r>
            <a:endParaRPr lang="es-ES" sz="1100" dirty="0">
              <a:solidFill>
                <a:schemeClr val="bg1"/>
              </a:solidFill>
            </a:endParaRPr>
          </a:p>
        </p:txBody>
      </p:sp>
      <p:sp>
        <p:nvSpPr>
          <p:cNvPr id="7" name="8 CuadroTexto"/>
          <p:cNvSpPr txBox="1"/>
          <p:nvPr/>
        </p:nvSpPr>
        <p:spPr>
          <a:xfrm>
            <a:off x="3421880" y="7157857"/>
            <a:ext cx="2500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>
                <a:solidFill>
                  <a:schemeClr val="bg1"/>
                </a:solidFill>
              </a:rPr>
              <a:t>Hacking </a:t>
            </a:r>
            <a:r>
              <a:rPr lang="es-ES" sz="1200" dirty="0" err="1" smtClean="0">
                <a:solidFill>
                  <a:schemeClr val="bg1"/>
                </a:solidFill>
              </a:rPr>
              <a:t>Conference</a:t>
            </a:r>
            <a:r>
              <a:rPr lang="es-ES" sz="1200" dirty="0" smtClean="0">
                <a:solidFill>
                  <a:schemeClr val="bg1"/>
                </a:solidFill>
              </a:rPr>
              <a:t> 2018</a:t>
            </a:r>
            <a:endParaRPr lang="es-E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42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	Índice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Shape 36"/>
          <p:cNvSpPr txBox="1">
            <a:spLocks/>
          </p:cNvSpPr>
          <p:nvPr/>
        </p:nvSpPr>
        <p:spPr>
          <a:xfrm>
            <a:off x="575816" y="1908423"/>
            <a:ext cx="8229600" cy="34652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s" dirty="0" smtClean="0"/>
              <a:t>Introducción</a:t>
            </a:r>
          </a:p>
          <a:p>
            <a:pPr marL="514350" indent="-514350">
              <a:buAutoNum type="arabicPeriod"/>
            </a:pPr>
            <a:r>
              <a:rPr lang="es-ES" dirty="0" smtClean="0"/>
              <a:t>Sistema propuesto</a:t>
            </a:r>
          </a:p>
          <a:p>
            <a:pPr marL="514350" indent="-514350">
              <a:buAutoNum type="arabicPeriod"/>
            </a:pPr>
            <a:r>
              <a:rPr lang="es-ES" dirty="0" smtClean="0"/>
              <a:t>Análisis de herramientas disponibles</a:t>
            </a:r>
            <a:endParaRPr lang="es" dirty="0" smtClean="0"/>
          </a:p>
          <a:p>
            <a:pPr marL="514350" indent="-514350">
              <a:buAutoNum type="arabicPeriod"/>
            </a:pPr>
            <a:r>
              <a:rPr lang="es-ES" dirty="0" smtClean="0"/>
              <a:t>Implementación y resultados</a:t>
            </a:r>
          </a:p>
          <a:p>
            <a:pPr marL="514350" indent="-514350">
              <a:buAutoNum type="arabicPeriod"/>
            </a:pPr>
            <a:r>
              <a:rPr lang="es-ES" b="1" dirty="0" smtClean="0"/>
              <a:t>Conclusiones y líneas de avance</a:t>
            </a:r>
            <a:endParaRPr lang="es" b="1" dirty="0" smtClean="0"/>
          </a:p>
        </p:txBody>
      </p:sp>
      <p:sp>
        <p:nvSpPr>
          <p:cNvPr id="7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224448" y="7008171"/>
            <a:ext cx="2352146" cy="402567"/>
          </a:xfrm>
        </p:spPr>
        <p:txBody>
          <a:bodyPr/>
          <a:lstStyle/>
          <a:p>
            <a:pPr lvl="0"/>
            <a:r>
              <a:rPr lang="es-ES" sz="3200" b="1" dirty="0" smtClean="0">
                <a:solidFill>
                  <a:schemeClr val="bg1"/>
                </a:solidFill>
              </a:rPr>
              <a:t>26</a:t>
            </a:r>
            <a:endParaRPr lang="es-E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45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    Diagnóstico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Shape 36"/>
          <p:cNvSpPr txBox="1">
            <a:spLocks/>
          </p:cNvSpPr>
          <p:nvPr/>
        </p:nvSpPr>
        <p:spPr>
          <a:xfrm>
            <a:off x="575816" y="2196455"/>
            <a:ext cx="8229600" cy="34652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039" y="1836415"/>
            <a:ext cx="7308548" cy="476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	Conclusiones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Shape 36"/>
          <p:cNvSpPr txBox="1">
            <a:spLocks/>
          </p:cNvSpPr>
          <p:nvPr/>
        </p:nvSpPr>
        <p:spPr>
          <a:xfrm>
            <a:off x="4199668" y="2412479"/>
            <a:ext cx="5436605" cy="34652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s-ES" sz="3200" dirty="0" smtClean="0"/>
              <a:t>Automatización cumplida.</a:t>
            </a:r>
          </a:p>
          <a:p>
            <a:pPr>
              <a:buFontTx/>
              <a:buChar char="-"/>
            </a:pPr>
            <a:r>
              <a:rPr lang="es-ES" sz="3200" dirty="0" smtClean="0"/>
              <a:t>Dashboard intuitivo.</a:t>
            </a:r>
            <a:endParaRPr lang="es" sz="3200" dirty="0" smtClean="0"/>
          </a:p>
          <a:p>
            <a:pPr>
              <a:buFontTx/>
              <a:buChar char="-"/>
            </a:pPr>
            <a:r>
              <a:rPr lang="es-ES" sz="3200" dirty="0" smtClean="0"/>
              <a:t>Futura vía de desarrollo usando Docker</a:t>
            </a:r>
            <a:endParaRPr lang="es" sz="3200" dirty="0" smtClean="0"/>
          </a:p>
          <a:p>
            <a:pPr>
              <a:buFontTx/>
              <a:buChar char="-"/>
            </a:pPr>
            <a:r>
              <a:rPr lang="es-ES" sz="3200" dirty="0" smtClean="0"/>
              <a:t>Ampliación con más casos de PoC</a:t>
            </a:r>
            <a:endParaRPr lang="es" sz="3200" dirty="0" smtClean="0"/>
          </a:p>
        </p:txBody>
      </p:sp>
      <p:pic>
        <p:nvPicPr>
          <p:cNvPr id="8194" name="Picture 2" descr="http://cuentaen.com/wp-content/uploads/2014/06/plantillas-exitososa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92" y="2412479"/>
            <a:ext cx="3465298" cy="346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224448" y="7008171"/>
            <a:ext cx="2352146" cy="402567"/>
          </a:xfrm>
        </p:spPr>
        <p:txBody>
          <a:bodyPr/>
          <a:lstStyle/>
          <a:p>
            <a:pPr lvl="0"/>
            <a:r>
              <a:rPr lang="es-ES" sz="3200" b="1" dirty="0" smtClean="0">
                <a:solidFill>
                  <a:schemeClr val="bg1"/>
                </a:solidFill>
              </a:rPr>
              <a:t>26</a:t>
            </a:r>
            <a:endParaRPr lang="es-E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37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    ¿Preguntas?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6" name="Picture 2" descr="http://www.iucabrerizos.org/files/2012/07/interrogantes04-404x2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60" y="2124447"/>
            <a:ext cx="6597089" cy="40823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224448" y="7008171"/>
            <a:ext cx="2352146" cy="402567"/>
          </a:xfrm>
        </p:spPr>
        <p:txBody>
          <a:bodyPr/>
          <a:lstStyle/>
          <a:p>
            <a:pPr lvl="0"/>
            <a:r>
              <a:rPr lang="es-ES" sz="3200" b="1" dirty="0" smtClean="0">
                <a:solidFill>
                  <a:schemeClr val="bg1"/>
                </a:solidFill>
              </a:rPr>
              <a:t>27</a:t>
            </a:r>
            <a:endParaRPr lang="es-E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57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    Un placer!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224448" y="7008171"/>
            <a:ext cx="2352146" cy="402567"/>
          </a:xfrm>
        </p:spPr>
        <p:txBody>
          <a:bodyPr/>
          <a:lstStyle/>
          <a:p>
            <a:pPr lvl="0"/>
            <a:r>
              <a:rPr lang="es-ES" sz="3200" b="1" dirty="0" smtClean="0">
                <a:solidFill>
                  <a:schemeClr val="bg1"/>
                </a:solidFill>
              </a:rPr>
              <a:t>28</a:t>
            </a:r>
            <a:endParaRPr lang="es-ES" sz="3200" b="1" dirty="0">
              <a:solidFill>
                <a:schemeClr val="bg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03808" y="2628503"/>
            <a:ext cx="8712968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6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VEMOL!</a:t>
            </a:r>
            <a:endParaRPr lang="es-ES" sz="6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784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datameer.com/images/technology/hadoop-pic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664" y="11873838"/>
            <a:ext cx="1599802" cy="71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359792" y="3915515"/>
            <a:ext cx="9505056" cy="1224136"/>
          </a:xfrm>
        </p:spPr>
        <p:txBody>
          <a:bodyPr>
            <a:normAutofit/>
          </a:bodyPr>
          <a:lstStyle/>
          <a:p>
            <a:pPr algn="just"/>
            <a:r>
              <a:rPr lang="es-ES" sz="3600" dirty="0" smtClean="0">
                <a:solidFill>
                  <a:schemeClr val="bg1"/>
                </a:solidFill>
              </a:rPr>
              <a:t>Framework para la automatización de escenarios de amenazas en entornos de trabajo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4" name="Subtítulo 1"/>
          <p:cNvSpPr txBox="1">
            <a:spLocks/>
          </p:cNvSpPr>
          <p:nvPr/>
        </p:nvSpPr>
        <p:spPr>
          <a:xfrm>
            <a:off x="2520032" y="6254951"/>
            <a:ext cx="7056438" cy="1932323"/>
          </a:xfrm>
          <a:prstGeom prst="rect">
            <a:avLst/>
          </a:prstGeom>
        </p:spPr>
        <p:txBody>
          <a:bodyPr vert="horz" lIns="100803" tIns="50402" rIns="100803" bIns="50402" rtlCol="0">
            <a:normAutofit/>
          </a:bodyPr>
          <a:lstStyle>
            <a:lvl1pPr marL="0" indent="0" algn="ctr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04017" indent="0" algn="ctr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08035" indent="0" algn="ctr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12052" indent="0" algn="ctr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16069" indent="0" algn="ctr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20086" indent="0" algn="ctr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024104" indent="0" algn="ctr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528121" indent="0" algn="ctr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032138" indent="0" algn="ctr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sz="2800" dirty="0" smtClean="0">
                <a:solidFill>
                  <a:schemeClr val="bg1"/>
                </a:solidFill>
              </a:rPr>
              <a:t>Borja Manuel Merchán</a:t>
            </a:r>
          </a:p>
          <a:p>
            <a:pPr algn="r"/>
            <a:r>
              <a:rPr lang="es-ES" sz="2800" dirty="0" smtClean="0">
                <a:solidFill>
                  <a:schemeClr val="bg1"/>
                </a:solidFill>
              </a:rPr>
              <a:t>Sevilla 2018</a:t>
            </a:r>
            <a:endParaRPr lang="es-ES" sz="2800" dirty="0">
              <a:solidFill>
                <a:schemeClr val="bg1"/>
              </a:solidFill>
            </a:endParaRPr>
          </a:p>
        </p:txBody>
      </p:sp>
      <p:sp>
        <p:nvSpPr>
          <p:cNvPr id="5" name="Subtítulo 1"/>
          <p:cNvSpPr txBox="1">
            <a:spLocks/>
          </p:cNvSpPr>
          <p:nvPr/>
        </p:nvSpPr>
        <p:spPr>
          <a:xfrm>
            <a:off x="71760" y="1563818"/>
            <a:ext cx="9504710" cy="1224136"/>
          </a:xfrm>
          <a:prstGeom prst="rect">
            <a:avLst/>
          </a:prstGeom>
        </p:spPr>
        <p:txBody>
          <a:bodyPr vert="horz" lIns="100803" tIns="50402" rIns="100803" bIns="50402" rtlCol="0">
            <a:noAutofit/>
          </a:bodyPr>
          <a:lstStyle>
            <a:lvl1pPr marL="0" indent="0" algn="ctr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04017" indent="0" algn="ctr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08035" indent="0" algn="ctr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512052" indent="0" algn="ctr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16069" indent="0" algn="ctr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20086" indent="0" algn="ctr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024104" indent="0" algn="ctr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528121" indent="0" algn="ctr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032138" indent="0" algn="ctr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6600" dirty="0">
              <a:solidFill>
                <a:schemeClr val="bg1"/>
              </a:solidFill>
            </a:endParaRPr>
          </a:p>
        </p:txBody>
      </p:sp>
      <p:sp>
        <p:nvSpPr>
          <p:cNvPr id="7" name="5 Título"/>
          <p:cNvSpPr>
            <a:spLocks noGrp="1"/>
          </p:cNvSpPr>
          <p:nvPr>
            <p:ph type="ctrTitle"/>
          </p:nvPr>
        </p:nvSpPr>
        <p:spPr>
          <a:xfrm>
            <a:off x="-3096592" y="1492478"/>
            <a:ext cx="11606445" cy="2151817"/>
          </a:xfrm>
        </p:spPr>
        <p:txBody>
          <a:bodyPr>
            <a:noAutofit/>
          </a:bodyPr>
          <a:lstStyle/>
          <a:p>
            <a:r>
              <a:rPr lang="es-ES" sz="7200" b="1" dirty="0" smtClean="0">
                <a:solidFill>
                  <a:srgbClr val="489DD9"/>
                </a:solidFill>
              </a:rPr>
              <a:t>VemolWare</a:t>
            </a:r>
            <a:endParaRPr lang="es-E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89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    Acerca de…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r>
              <a:rPr lang="es-ES" sz="3200" b="1" dirty="0" smtClean="0">
                <a:solidFill>
                  <a:schemeClr val="bg1"/>
                </a:solidFill>
              </a:rPr>
              <a:t>2</a:t>
            </a:r>
            <a:endParaRPr lang="es-ES" sz="3200" b="1" dirty="0">
              <a:solidFill>
                <a:schemeClr val="bg1"/>
              </a:solidFill>
            </a:endParaRPr>
          </a:p>
        </p:txBody>
      </p:sp>
      <p:sp>
        <p:nvSpPr>
          <p:cNvPr id="5" name="Shape 36"/>
          <p:cNvSpPr txBox="1">
            <a:spLocks/>
          </p:cNvSpPr>
          <p:nvPr/>
        </p:nvSpPr>
        <p:spPr>
          <a:xfrm>
            <a:off x="575816" y="2196455"/>
            <a:ext cx="8229600" cy="34652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40" y="2533066"/>
            <a:ext cx="2663604" cy="26636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ángulo 6"/>
          <p:cNvSpPr/>
          <p:nvPr/>
        </p:nvSpPr>
        <p:spPr>
          <a:xfrm>
            <a:off x="4248224" y="3018482"/>
            <a:ext cx="8606461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/>
            <a:r>
              <a:rPr lang="es" sz="3200" b="1" dirty="0" smtClean="0"/>
              <a:t>Borja M. Merchán</a:t>
            </a:r>
          </a:p>
          <a:p>
            <a:pPr marL="342900" lvl="0" indent="-342900">
              <a:buFontTx/>
              <a:buChar char="-"/>
            </a:pPr>
            <a:r>
              <a:rPr lang="es-E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Ingeniero Software por la US en 2014.</a:t>
            </a:r>
          </a:p>
          <a:p>
            <a:pPr marL="342900" lvl="0" indent="-342900">
              <a:buFontTx/>
              <a:buChar char="-"/>
            </a:pPr>
            <a:r>
              <a:rPr lang="es-E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Desarrollador Django/Python.</a:t>
            </a:r>
          </a:p>
          <a:p>
            <a:pPr marL="342900" lvl="0" indent="-342900">
              <a:buFontTx/>
              <a:buChar char="-"/>
            </a:pPr>
            <a:r>
              <a:rPr lang="es-E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ITIL v3 Certified.</a:t>
            </a:r>
          </a:p>
          <a:p>
            <a:pPr marL="342900" lvl="0" indent="-342900">
              <a:buFontTx/>
              <a:buChar char="-"/>
            </a:pPr>
            <a:r>
              <a:rPr lang="es-E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SCRUM Manager Certified.</a:t>
            </a:r>
          </a:p>
          <a:p>
            <a:pPr marL="342900" lvl="0" indent="-342900">
              <a:buFontTx/>
              <a:buChar char="-"/>
            </a:pPr>
            <a:r>
              <a:rPr lang="es-E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Máster Ciberseguridad por la US en 2018.</a:t>
            </a:r>
            <a:endParaRPr lang="e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/>
            <a:endParaRPr lang="e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11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	Índice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Shape 36"/>
          <p:cNvSpPr txBox="1">
            <a:spLocks/>
          </p:cNvSpPr>
          <p:nvPr/>
        </p:nvSpPr>
        <p:spPr>
          <a:xfrm>
            <a:off x="575816" y="1908423"/>
            <a:ext cx="8229600" cy="34652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s" dirty="0"/>
              <a:t>Introducción</a:t>
            </a:r>
          </a:p>
          <a:p>
            <a:pPr marL="514350" indent="-514350">
              <a:buAutoNum type="arabicPeriod"/>
            </a:pPr>
            <a:r>
              <a:rPr lang="es-ES" dirty="0"/>
              <a:t>Sistema propuesto</a:t>
            </a:r>
          </a:p>
          <a:p>
            <a:pPr marL="514350" indent="-514350">
              <a:buAutoNum type="arabicPeriod"/>
            </a:pPr>
            <a:r>
              <a:rPr lang="es-ES" dirty="0"/>
              <a:t>Análisis de herramientas disponibles</a:t>
            </a:r>
            <a:endParaRPr lang="es" dirty="0"/>
          </a:p>
          <a:p>
            <a:pPr marL="514350" indent="-514350">
              <a:buAutoNum type="arabicPeriod"/>
            </a:pPr>
            <a:r>
              <a:rPr lang="es-ES" dirty="0"/>
              <a:t>Implementación y resultados</a:t>
            </a:r>
          </a:p>
          <a:p>
            <a:pPr marL="514350" indent="-514350">
              <a:buAutoNum type="arabicPeriod"/>
            </a:pPr>
            <a:r>
              <a:rPr lang="es-ES" dirty="0"/>
              <a:t>Conclusiones y líneas de avance</a:t>
            </a:r>
            <a:endParaRPr lang="es" dirty="0"/>
          </a:p>
        </p:txBody>
      </p:sp>
      <p:sp>
        <p:nvSpPr>
          <p:cNvPr id="4" name="Rectángulo 3"/>
          <p:cNvSpPr/>
          <p:nvPr/>
        </p:nvSpPr>
        <p:spPr>
          <a:xfrm>
            <a:off x="9504808" y="7020991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224448" y="7008171"/>
            <a:ext cx="2352146" cy="402567"/>
          </a:xfrm>
        </p:spPr>
        <p:txBody>
          <a:bodyPr/>
          <a:lstStyle/>
          <a:p>
            <a:pPr lvl="0"/>
            <a:r>
              <a:rPr lang="es-ES" sz="3200" b="1" dirty="0" smtClean="0">
                <a:solidFill>
                  <a:schemeClr val="bg1"/>
                </a:solidFill>
              </a:rPr>
              <a:t>3</a:t>
            </a:r>
            <a:endParaRPr lang="es-E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15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	Índice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Shape 36"/>
          <p:cNvSpPr txBox="1">
            <a:spLocks/>
          </p:cNvSpPr>
          <p:nvPr/>
        </p:nvSpPr>
        <p:spPr>
          <a:xfrm>
            <a:off x="575816" y="1908423"/>
            <a:ext cx="8229600" cy="34652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s" b="1" dirty="0" smtClean="0"/>
              <a:t>Introducción</a:t>
            </a:r>
          </a:p>
          <a:p>
            <a:pPr marL="514350" indent="-514350">
              <a:buAutoNum type="arabicPeriod"/>
            </a:pPr>
            <a:r>
              <a:rPr lang="es-ES" dirty="0" smtClean="0"/>
              <a:t>Sistema propuesto</a:t>
            </a:r>
          </a:p>
          <a:p>
            <a:pPr marL="514350" indent="-514350">
              <a:buAutoNum type="arabicPeriod"/>
            </a:pPr>
            <a:r>
              <a:rPr lang="es-ES" dirty="0" smtClean="0"/>
              <a:t>Análisis de herramientas disponibles</a:t>
            </a:r>
            <a:endParaRPr lang="es" dirty="0" smtClean="0"/>
          </a:p>
          <a:p>
            <a:pPr marL="514350" indent="-514350">
              <a:buAutoNum type="arabicPeriod"/>
            </a:pPr>
            <a:r>
              <a:rPr lang="es-ES" dirty="0" smtClean="0"/>
              <a:t>Implementación y resultados</a:t>
            </a:r>
          </a:p>
          <a:p>
            <a:pPr marL="514350" indent="-514350">
              <a:buAutoNum type="arabicPeriod"/>
            </a:pPr>
            <a:r>
              <a:rPr lang="es-ES" dirty="0" smtClean="0"/>
              <a:t>Conclusiones y líneas de avance</a:t>
            </a:r>
            <a:endParaRPr lang="es" dirty="0" smtClean="0"/>
          </a:p>
        </p:txBody>
      </p:sp>
      <p:sp>
        <p:nvSpPr>
          <p:cNvPr id="7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224448" y="7008171"/>
            <a:ext cx="2352146" cy="402567"/>
          </a:xfrm>
        </p:spPr>
        <p:txBody>
          <a:bodyPr/>
          <a:lstStyle/>
          <a:p>
            <a:pPr lvl="0"/>
            <a:r>
              <a:rPr lang="es-ES" sz="3200" b="1" dirty="0" smtClean="0">
                <a:solidFill>
                  <a:schemeClr val="bg1"/>
                </a:solidFill>
              </a:rPr>
              <a:t>4</a:t>
            </a:r>
            <a:endParaRPr lang="es-E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68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	Pentest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Shape 36"/>
          <p:cNvSpPr txBox="1">
            <a:spLocks/>
          </p:cNvSpPr>
          <p:nvPr/>
        </p:nvSpPr>
        <p:spPr>
          <a:xfrm>
            <a:off x="503808" y="2268463"/>
            <a:ext cx="9145016" cy="34652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endParaRPr lang="es" dirty="0" smtClean="0"/>
          </a:p>
        </p:txBody>
      </p:sp>
      <p:sp>
        <p:nvSpPr>
          <p:cNvPr id="6" name="Shape 36"/>
          <p:cNvSpPr txBox="1">
            <a:spLocks/>
          </p:cNvSpPr>
          <p:nvPr/>
        </p:nvSpPr>
        <p:spPr>
          <a:xfrm>
            <a:off x="4953686" y="2124447"/>
            <a:ext cx="4896544" cy="34652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s-ES" dirty="0" smtClean="0"/>
              <a:t>Pruebas de seguridad realizadas en un entorno controlado</a:t>
            </a:r>
            <a:r>
              <a:rPr lang="es" dirty="0" smtClean="0"/>
              <a:t>.</a:t>
            </a:r>
            <a:endParaRPr lang="es-ES" dirty="0" smtClean="0"/>
          </a:p>
          <a:p>
            <a:pPr>
              <a:buFontTx/>
              <a:buChar char="-"/>
            </a:pPr>
            <a:endParaRPr lang="es-ES" dirty="0"/>
          </a:p>
          <a:p>
            <a:pPr>
              <a:buFontTx/>
              <a:buChar char="-"/>
            </a:pPr>
            <a:r>
              <a:rPr lang="es-ES" dirty="0" smtClean="0"/>
              <a:t>Se pretende conocer las vulnerabilidades.</a:t>
            </a:r>
            <a:endParaRPr lang="es" dirty="0" smtClean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53" y="3060551"/>
            <a:ext cx="4040230" cy="19184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224448" y="7008171"/>
            <a:ext cx="2352146" cy="402567"/>
          </a:xfrm>
        </p:spPr>
        <p:txBody>
          <a:bodyPr/>
          <a:lstStyle/>
          <a:p>
            <a:pPr lvl="0"/>
            <a:r>
              <a:rPr lang="es-ES" sz="3200" b="1" dirty="0" smtClean="0">
                <a:solidFill>
                  <a:schemeClr val="bg1"/>
                </a:solidFill>
              </a:rPr>
              <a:t>5</a:t>
            </a:r>
            <a:endParaRPr lang="es-E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53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" y="0"/>
            <a:ext cx="10080624" cy="1692399"/>
          </a:xfrm>
          <a:solidFill>
            <a:srgbClr val="141414"/>
          </a:solidFill>
          <a:ln>
            <a:noFill/>
          </a:ln>
          <a:effectLst>
            <a:outerShdw blurRad="63500" dist="508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s-ES" sz="4400" dirty="0" smtClean="0">
                <a:solidFill>
                  <a:schemeClr val="bg1"/>
                </a:solidFill>
                <a:cs typeface="Arial" panose="020B0604020202020204" pitchFamily="34" charset="0"/>
              </a:rPr>
              <a:t>	Índice</a:t>
            </a:r>
            <a:endParaRPr lang="es-ES" sz="4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Shape 36"/>
          <p:cNvSpPr txBox="1">
            <a:spLocks/>
          </p:cNvSpPr>
          <p:nvPr/>
        </p:nvSpPr>
        <p:spPr>
          <a:xfrm>
            <a:off x="575816" y="1908423"/>
            <a:ext cx="8229600" cy="34652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78013" indent="-378013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9028" indent="-315011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60043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406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8078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2095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112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130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147" indent="-252009" algn="l" defTabSz="100803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s" dirty="0" smtClean="0"/>
              <a:t>Introducción</a:t>
            </a:r>
          </a:p>
          <a:p>
            <a:pPr marL="514350" indent="-514350">
              <a:buAutoNum type="arabicPeriod"/>
            </a:pPr>
            <a:r>
              <a:rPr lang="es-ES" b="1" dirty="0" smtClean="0"/>
              <a:t>Sistema propuesto</a:t>
            </a:r>
          </a:p>
          <a:p>
            <a:pPr marL="514350" indent="-514350">
              <a:buAutoNum type="arabicPeriod"/>
            </a:pPr>
            <a:r>
              <a:rPr lang="es-ES" dirty="0" smtClean="0"/>
              <a:t>Análisis de herramientas disponibles</a:t>
            </a:r>
            <a:endParaRPr lang="es" dirty="0" smtClean="0"/>
          </a:p>
          <a:p>
            <a:pPr marL="514350" indent="-514350">
              <a:buAutoNum type="arabicPeriod"/>
            </a:pPr>
            <a:r>
              <a:rPr lang="es-ES" dirty="0" smtClean="0"/>
              <a:t>Implementación y resultados</a:t>
            </a:r>
          </a:p>
          <a:p>
            <a:pPr marL="514350" indent="-514350">
              <a:buAutoNum type="arabicPeriod"/>
            </a:pPr>
            <a:r>
              <a:rPr lang="es-ES" dirty="0" smtClean="0"/>
              <a:t>Conclusiones y líneas de avance</a:t>
            </a:r>
            <a:endParaRPr lang="es" dirty="0" smtClean="0"/>
          </a:p>
        </p:txBody>
      </p:sp>
      <p:sp>
        <p:nvSpPr>
          <p:cNvPr id="7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224448" y="7008171"/>
            <a:ext cx="2352146" cy="402567"/>
          </a:xfrm>
        </p:spPr>
        <p:txBody>
          <a:bodyPr/>
          <a:lstStyle/>
          <a:p>
            <a:pPr lvl="0"/>
            <a:r>
              <a:rPr lang="es-ES" sz="3200" b="1" dirty="0" smtClean="0">
                <a:solidFill>
                  <a:schemeClr val="bg1"/>
                </a:solidFill>
              </a:rPr>
              <a:t>6</a:t>
            </a:r>
            <a:endParaRPr lang="es-E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20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1775</TotalTime>
  <Words>528</Words>
  <Application>Microsoft Macintosh PowerPoint</Application>
  <PresentationFormat>Personalizado</PresentationFormat>
  <Paragraphs>180</Paragraphs>
  <Slides>32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6" baseType="lpstr">
      <vt:lpstr>Arial</vt:lpstr>
      <vt:lpstr>Calibri</vt:lpstr>
      <vt:lpstr>Times New Roman</vt:lpstr>
      <vt:lpstr>Tema de Office</vt:lpstr>
      <vt:lpstr>Presentación de PowerPoint</vt:lpstr>
      <vt:lpstr>    A mi PC le ha entrado un virus</vt:lpstr>
      <vt:lpstr>    Diagnóstico</vt:lpstr>
      <vt:lpstr>VemolWare</vt:lpstr>
      <vt:lpstr>    Acerca de…</vt:lpstr>
      <vt:lpstr> Índice</vt:lpstr>
      <vt:lpstr> Índice</vt:lpstr>
      <vt:lpstr> Pentest</vt:lpstr>
      <vt:lpstr> Índice</vt:lpstr>
      <vt:lpstr> VemolWare</vt:lpstr>
      <vt:lpstr> Python</vt:lpstr>
      <vt:lpstr> Fases</vt:lpstr>
      <vt:lpstr> Automatización de herramientas</vt:lpstr>
      <vt:lpstr> Esquema</vt:lpstr>
      <vt:lpstr> Índice</vt:lpstr>
      <vt:lpstr> Spoofing de la red (I)</vt:lpstr>
      <vt:lpstr> Spoofing de la red (II)</vt:lpstr>
      <vt:lpstr> Spoofing de email (I)</vt:lpstr>
      <vt:lpstr> Spoofing de email (II)</vt:lpstr>
      <vt:lpstr> Malware</vt:lpstr>
      <vt:lpstr> Phishing Web</vt:lpstr>
      <vt:lpstr> Índice</vt:lpstr>
      <vt:lpstr> Show me the code (I)</vt:lpstr>
      <vt:lpstr> Show me the code (II)</vt:lpstr>
      <vt:lpstr> Configuración (I)</vt:lpstr>
      <vt:lpstr> Configuración (II)</vt:lpstr>
      <vt:lpstr> Puntuación</vt:lpstr>
      <vt:lpstr> Dashboard</vt:lpstr>
      <vt:lpstr> Índice</vt:lpstr>
      <vt:lpstr> Conclusiones</vt:lpstr>
      <vt:lpstr>    ¿Preguntas?</vt:lpstr>
      <vt:lpstr>    Un placer!</vt:lpstr>
    </vt:vector>
  </TitlesOfParts>
  <Company>Luffi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José Andrés</dc:creator>
  <cp:lastModifiedBy>Borja Merchan</cp:lastModifiedBy>
  <cp:revision>259</cp:revision>
  <dcterms:created xsi:type="dcterms:W3CDTF">2014-02-19T16:59:06Z</dcterms:created>
  <dcterms:modified xsi:type="dcterms:W3CDTF">2018-11-04T22:02:45Z</dcterms:modified>
</cp:coreProperties>
</file>